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90" r:id="rId3"/>
    <p:sldId id="268" r:id="rId4"/>
    <p:sldId id="269" r:id="rId5"/>
    <p:sldId id="280" r:id="rId6"/>
    <p:sldId id="272" r:id="rId7"/>
    <p:sldId id="273" r:id="rId8"/>
    <p:sldId id="286" r:id="rId9"/>
    <p:sldId id="291" r:id="rId10"/>
    <p:sldId id="292" r:id="rId11"/>
    <p:sldId id="293" r:id="rId12"/>
    <p:sldId id="294" r:id="rId13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915E8-811B-4EAF-9D64-0A566BA43F60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97826-2EEE-40AD-AB82-90C044B6828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DO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D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D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3D4559D-5E6C-4B77-A64A-17B67E45E3EE}" type="datetimeFigureOut">
              <a:rPr lang="es-DO" smtClean="0"/>
              <a:pPr/>
              <a:t>01/10/2014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DO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5E830D-7123-4B26-B8B0-DAAFBECDE635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6400800" cy="1066792"/>
          </a:xfrm>
        </p:spPr>
        <p:txBody>
          <a:bodyPr/>
          <a:lstStyle/>
          <a:p>
            <a:r>
              <a:rPr lang="es-DO" dirty="0" smtClean="0"/>
              <a:t>Isidoro santana</a:t>
            </a:r>
          </a:p>
          <a:p>
            <a:r>
              <a:rPr lang="es-DO" dirty="0" smtClean="0"/>
              <a:t>Ministerio de la presidencia</a:t>
            </a:r>
          </a:p>
          <a:p>
            <a:endParaRPr lang="es-DO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DO" sz="2000" dirty="0" smtClean="0"/>
              <a:t>INVERSIONES Y ALIANZAS PÚBLICO-PRIVADAS </a:t>
            </a:r>
            <a:br>
              <a:rPr lang="es-DO" sz="2000" dirty="0" smtClean="0"/>
            </a:br>
            <a:r>
              <a:rPr lang="es-DO" sz="2000" dirty="0" smtClean="0"/>
              <a:t>Algunas lecciones de la experiencia de la República Dominicana</a:t>
            </a:r>
            <a:endParaRPr lang="es-DO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994122"/>
          </a:xfrm>
        </p:spPr>
        <p:txBody>
          <a:bodyPr anchor="t">
            <a:normAutofit fontScale="90000"/>
          </a:bodyPr>
          <a:lstStyle/>
          <a:p>
            <a:r>
              <a:rPr lang="es-DO" sz="2800" b="1" dirty="0" smtClean="0"/>
              <a:t>Muchas de las pérdidas en electricidad y en transporte son ahora fuente de inflexibilidad fiscal</a:t>
            </a:r>
            <a:endParaRPr lang="es-DO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4102968"/>
          </a:xfrm>
        </p:spPr>
        <p:txBody>
          <a:bodyPr>
            <a:normAutofit fontScale="92500" lnSpcReduction="20000"/>
          </a:bodyPr>
          <a:lstStyle/>
          <a:p>
            <a:r>
              <a:rPr lang="es-DO" dirty="0" smtClean="0"/>
              <a:t>Para afrontar esta situación, ahora el Estado está en proceso de volver a invertir en la generación eléctrica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Se trata de producir a costos más bajos que los del actual parque de generación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Y hacer competencia a las empresas privadas o mixtas para poder bajar tarifas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Se han logrado rescindir algunos contratos de carreteras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O se han renegociado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es-DO" b="1" dirty="0" smtClean="0"/>
              <a:t>Se está discutiendo un Proyecto de Ley de Concesiones</a:t>
            </a:r>
            <a:endParaRPr lang="es-D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>
            <a:normAutofit fontScale="77500" lnSpcReduction="20000"/>
          </a:bodyPr>
          <a:lstStyle/>
          <a:p>
            <a:r>
              <a:rPr lang="es-DO" dirty="0" smtClean="0"/>
              <a:t>Para que toda operación de este tipo esté sujeta a una normativa única</a:t>
            </a:r>
          </a:p>
          <a:p>
            <a:endParaRPr lang="es-DO" dirty="0" smtClean="0"/>
          </a:p>
          <a:p>
            <a:r>
              <a:rPr lang="es-DO" dirty="0" smtClean="0"/>
              <a:t>Que las concesiones se hagan por licitación pública</a:t>
            </a:r>
          </a:p>
          <a:p>
            <a:endParaRPr lang="es-DO" dirty="0" smtClean="0"/>
          </a:p>
          <a:p>
            <a:r>
              <a:rPr lang="es-DO" dirty="0" smtClean="0"/>
              <a:t>Generar competencia entre los licitantes</a:t>
            </a:r>
          </a:p>
          <a:p>
            <a:endParaRPr lang="es-DO" dirty="0" smtClean="0"/>
          </a:p>
          <a:p>
            <a:r>
              <a:rPr lang="es-DO" dirty="0" smtClean="0"/>
              <a:t>Suprimir o minimizar las garantías públicas, particularmente de rentabilidad y endeudamiento</a:t>
            </a:r>
          </a:p>
          <a:p>
            <a:endParaRPr lang="es-ES" dirty="0" smtClean="0"/>
          </a:p>
          <a:p>
            <a:r>
              <a:rPr lang="es-ES" dirty="0" smtClean="0"/>
              <a:t>Prever la</a:t>
            </a:r>
            <a:r>
              <a:rPr lang="es-ES" b="1" dirty="0" smtClean="0"/>
              <a:t> </a:t>
            </a:r>
            <a:r>
              <a:rPr lang="es-ES" dirty="0" smtClean="0"/>
              <a:t>posibilidad de acudir al fideicomiso para asegurar el uso correcto de los recursos públicos que la Entidad concedente pueda aportar a la concesión. </a:t>
            </a:r>
            <a:endParaRPr lang="es-DO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DO" sz="3200" dirty="0" smtClean="0"/>
              <a:t>MUCHAS GRACIAS</a:t>
            </a:r>
            <a:endParaRPr lang="es-DO" sz="3200" dirty="0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D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88640"/>
            <a:ext cx="8534400" cy="720080"/>
          </a:xfrm>
        </p:spPr>
        <p:txBody>
          <a:bodyPr anchor="t">
            <a:normAutofit fontScale="90000"/>
          </a:bodyPr>
          <a:lstStyle/>
          <a:p>
            <a:r>
              <a:rPr lang="es-DO" b="1" dirty="0" smtClean="0"/>
              <a:t>Normalmente las alianzas se hacen para restarle presión al fisco</a:t>
            </a:r>
            <a:endParaRPr lang="es-D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99592" y="1556792"/>
            <a:ext cx="7772400" cy="4607024"/>
          </a:xfrm>
        </p:spPr>
        <p:txBody>
          <a:bodyPr>
            <a:normAutofit fontScale="85000" lnSpcReduction="20000"/>
          </a:bodyPr>
          <a:lstStyle/>
          <a:p>
            <a:endParaRPr lang="es-DO" dirty="0" smtClean="0"/>
          </a:p>
          <a:p>
            <a:r>
              <a:rPr lang="es-DO" dirty="0" smtClean="0"/>
              <a:t>En países como los nuestros, con base tributaria débil, no hay dudas de que las alianzas público-privadas pueden ser un medio razonable para mejorar las infraestructuras públicas, sin cargar los costos directamente al fisco </a:t>
            </a:r>
          </a:p>
          <a:p>
            <a:endParaRPr lang="es-DO" dirty="0" smtClean="0"/>
          </a:p>
          <a:p>
            <a:r>
              <a:rPr lang="es-DO" dirty="0" smtClean="0"/>
              <a:t>Pero nuestra experiencia indica que, en condiciones de un Estado débil y ausencia de un marco legal apropiado:</a:t>
            </a:r>
          </a:p>
          <a:p>
            <a:endParaRPr lang="es-DO" dirty="0" smtClean="0"/>
          </a:p>
          <a:p>
            <a:pPr lvl="1"/>
            <a:r>
              <a:rPr lang="es-DO" dirty="0" smtClean="0"/>
              <a:t>El capital privado puede terminar por imponer condiciones monopólicas u onerosas para el fisco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Y en vez de atraerle nuevos recursos, puede imponerle nuevos costos y agregar elementos de inflexibilidad fiscal</a:t>
            </a:r>
          </a:p>
          <a:p>
            <a:endParaRPr lang="es-D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8892480" cy="1066130"/>
          </a:xfrm>
        </p:spPr>
        <p:txBody>
          <a:bodyPr anchor="t">
            <a:noAutofit/>
          </a:bodyPr>
          <a:lstStyle/>
          <a:p>
            <a:r>
              <a:rPr lang="es-DO" sz="2600" b="1" dirty="0" smtClean="0"/>
              <a:t>Nuestro país tiene experiencias divergentes en alianzas público-privadas para atraer inversiones</a:t>
            </a:r>
            <a:endParaRPr lang="es-DO" sz="2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785926"/>
            <a:ext cx="7772400" cy="4233874"/>
          </a:xfrm>
        </p:spPr>
        <p:txBody>
          <a:bodyPr>
            <a:normAutofit fontScale="85000" lnSpcReduction="20000"/>
          </a:bodyPr>
          <a:lstStyle/>
          <a:p>
            <a:endParaRPr lang="es-DO" sz="2800" dirty="0" smtClean="0"/>
          </a:p>
          <a:p>
            <a:r>
              <a:rPr lang="es-DO" sz="2800" dirty="0" smtClean="0"/>
              <a:t>En 1997 se aprobó una ley de capitalización de empresas públicas, generalmente deficitarias</a:t>
            </a:r>
          </a:p>
          <a:p>
            <a:endParaRPr lang="es-DO" sz="2800" dirty="0" smtClean="0"/>
          </a:p>
          <a:p>
            <a:pPr lvl="1"/>
            <a:r>
              <a:rPr lang="es-DO" dirty="0" smtClean="0"/>
              <a:t>Se trataba de atraer capital privado y </a:t>
            </a:r>
            <a:r>
              <a:rPr lang="es-DO" dirty="0" err="1" smtClean="0"/>
              <a:t>know</a:t>
            </a:r>
            <a:r>
              <a:rPr lang="es-DO" dirty="0" smtClean="0"/>
              <a:t> </a:t>
            </a:r>
            <a:r>
              <a:rPr lang="es-DO" dirty="0" err="1" smtClean="0"/>
              <a:t>how</a:t>
            </a:r>
            <a:r>
              <a:rPr lang="es-DO" dirty="0" smtClean="0"/>
              <a:t> a la gestión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El Estado no recibió ingresos por ventas de propiedad, sino que el aporte privado se dirigió a capitalizar las empresas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El Estado se mantendría como socio (50%) de capitalistas privados, pero delegó en ellos la administración</a:t>
            </a:r>
          </a:p>
          <a:p>
            <a:pPr lvl="1"/>
            <a:endParaRPr lang="es-DO" dirty="0" smtClean="0"/>
          </a:p>
          <a:p>
            <a:pPr lvl="1"/>
            <a:r>
              <a:rPr lang="es-DO" dirty="0" smtClean="0"/>
              <a:t>Se pretendía hacerlas competitivas y rentables</a:t>
            </a:r>
            <a:endParaRPr lang="es-D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1008112"/>
          </a:xfrm>
        </p:spPr>
        <p:txBody>
          <a:bodyPr anchor="t">
            <a:normAutofit fontScale="90000"/>
          </a:bodyPr>
          <a:lstStyle/>
          <a:p>
            <a:r>
              <a:rPr lang="es-DO" b="1" dirty="0" smtClean="0"/>
              <a:t>El proceso de capitalización se hizo de acuerdo a lo programado</a:t>
            </a:r>
            <a:endParaRPr lang="es-D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DO" sz="3800" dirty="0" smtClean="0"/>
              <a:t>FUERON CAPITALIZADAS</a:t>
            </a:r>
          </a:p>
          <a:p>
            <a:endParaRPr lang="es-DO" dirty="0" smtClean="0"/>
          </a:p>
          <a:p>
            <a:r>
              <a:rPr lang="es-DO" dirty="0" smtClean="0"/>
              <a:t>2 empresas de generación eléctrica (térmicas)</a:t>
            </a:r>
          </a:p>
          <a:p>
            <a:endParaRPr lang="es-DO" dirty="0" smtClean="0"/>
          </a:p>
          <a:p>
            <a:r>
              <a:rPr lang="es-DO" dirty="0" smtClean="0"/>
              <a:t>3 empresas de distribución eléctrica, asignadas geográficamente</a:t>
            </a:r>
          </a:p>
          <a:p>
            <a:endParaRPr lang="es-DO" dirty="0" smtClean="0"/>
          </a:p>
          <a:p>
            <a:r>
              <a:rPr lang="es-DO" dirty="0" smtClean="0"/>
              <a:t>Algunas empresas industriales y de servicios que el Estado mantenía activas</a:t>
            </a:r>
          </a:p>
          <a:p>
            <a:endParaRPr lang="es-DO" dirty="0" smtClean="0"/>
          </a:p>
          <a:p>
            <a:r>
              <a:rPr lang="es-DO" dirty="0" smtClean="0"/>
              <a:t>10 ingenios de azúcar y algunos hoteles fueron cedidos en arrendamiento a largo plazo</a:t>
            </a:r>
          </a:p>
          <a:p>
            <a:endParaRPr lang="es-DO" dirty="0" smtClean="0"/>
          </a:p>
          <a:p>
            <a:r>
              <a:rPr lang="es-DO" dirty="0" smtClean="0"/>
              <a:t>Fueron privatizados los aeropuertos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282154"/>
          </a:xfrm>
        </p:spPr>
        <p:txBody>
          <a:bodyPr anchor="t">
            <a:noAutofit/>
          </a:bodyPr>
          <a:lstStyle/>
          <a:p>
            <a:r>
              <a:rPr lang="es-DO" sz="2600" b="1" dirty="0" smtClean="0"/>
              <a:t>La capitalización fue exitosa en algunas de las empresas industriales, generalmente pequeñas </a:t>
            </a:r>
            <a:endParaRPr lang="es-DO" sz="2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4102968"/>
          </a:xfrm>
        </p:spPr>
        <p:txBody>
          <a:bodyPr>
            <a:normAutofit/>
          </a:bodyPr>
          <a:lstStyle/>
          <a:p>
            <a:r>
              <a:rPr lang="es-DO" dirty="0" smtClean="0"/>
              <a:t>También mejoraron los puertos y los aeropuertos</a:t>
            </a:r>
          </a:p>
          <a:p>
            <a:endParaRPr lang="es-DO" dirty="0" smtClean="0"/>
          </a:p>
          <a:p>
            <a:r>
              <a:rPr lang="es-DO" dirty="0" smtClean="0"/>
              <a:t>No así las empresas eléctricas que fueron capitalizadas</a:t>
            </a:r>
            <a:endParaRPr lang="es-D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Autofit/>
          </a:bodyPr>
          <a:lstStyle/>
          <a:p>
            <a:r>
              <a:rPr lang="es-DO" sz="3200" b="1" dirty="0" smtClean="0"/>
              <a:t>El mayor problema gira en torno a las empresas de electricidad</a:t>
            </a:r>
            <a:endParaRPr lang="es-D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8686800" cy="4679032"/>
          </a:xfrm>
        </p:spPr>
        <p:txBody>
          <a:bodyPr>
            <a:noAutofit/>
          </a:bodyPr>
          <a:lstStyle/>
          <a:p>
            <a:r>
              <a:rPr lang="es-DO" sz="2300" dirty="0" smtClean="0"/>
              <a:t>Las de generación son  rentables para los capitalistas privados</a:t>
            </a:r>
          </a:p>
          <a:p>
            <a:endParaRPr lang="es-DO" sz="2300" dirty="0" smtClean="0"/>
          </a:p>
          <a:p>
            <a:r>
              <a:rPr lang="es-DO" sz="2300" dirty="0" smtClean="0"/>
              <a:t>Porque se descontinuó la aplicación de una ley para regular el mercado eléctrico que imponía la competencia</a:t>
            </a:r>
          </a:p>
          <a:p>
            <a:endParaRPr lang="es-DO" sz="2300" dirty="0" smtClean="0"/>
          </a:p>
          <a:p>
            <a:r>
              <a:rPr lang="es-DO" sz="2300" dirty="0" smtClean="0"/>
              <a:t>La administración privada impuso condiciones monopólicas</a:t>
            </a:r>
          </a:p>
          <a:p>
            <a:endParaRPr lang="es-DO" sz="2300" dirty="0" smtClean="0"/>
          </a:p>
          <a:p>
            <a:r>
              <a:rPr lang="es-DO" sz="2300" dirty="0" smtClean="0"/>
              <a:t>Y a pesar de que en un primer momento atrajo nuevas inversiones, posteriormente se paralizó la ampliación de capacidad productiva para aprovechar los altos precios de viejos contratos</a:t>
            </a:r>
          </a:p>
          <a:p>
            <a:r>
              <a:rPr lang="es-DO" sz="2300" dirty="0" smtClean="0"/>
              <a:t>Se mantiene un parque de generación a muy altos costos</a:t>
            </a:r>
          </a:p>
          <a:p>
            <a:endParaRPr lang="es-DO" sz="2300" dirty="0" smtClean="0"/>
          </a:p>
          <a:p>
            <a:endParaRPr lang="es-DO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066130"/>
          </a:xfrm>
        </p:spPr>
        <p:txBody>
          <a:bodyPr anchor="t">
            <a:noAutofit/>
          </a:bodyPr>
          <a:lstStyle/>
          <a:p>
            <a:r>
              <a:rPr lang="es-DO" sz="2600" b="1" dirty="0" smtClean="0"/>
              <a:t>La administración privada en las empresas de distribución eléctrica fracasó por completo</a:t>
            </a:r>
            <a:endParaRPr lang="es-DO" sz="2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>
            <a:normAutofit fontScale="85000" lnSpcReduction="20000"/>
          </a:bodyPr>
          <a:lstStyle/>
          <a:p>
            <a:r>
              <a:rPr lang="es-DO" dirty="0" smtClean="0"/>
              <a:t>Cerca de la mitad de los hogares no pagan por la electricidad, o realizan un pago simbólico sin medición del consumo</a:t>
            </a:r>
          </a:p>
          <a:p>
            <a:endParaRPr lang="es-DO" dirty="0" smtClean="0"/>
          </a:p>
          <a:p>
            <a:r>
              <a:rPr lang="es-DO" dirty="0" smtClean="0"/>
              <a:t>A las empresas privadas les resultaba  más fácil cobrar subsidios al Estado que facturar y cobrar a los consumidores, y no hicieron esfuerzos por la eficiencia</a:t>
            </a:r>
          </a:p>
          <a:p>
            <a:endParaRPr lang="es-DO" dirty="0" smtClean="0"/>
          </a:p>
          <a:p>
            <a:r>
              <a:rPr lang="es-DO" dirty="0" smtClean="0"/>
              <a:t>Las pérdidas continuaron y finalmente el Estado decidió </a:t>
            </a:r>
            <a:r>
              <a:rPr lang="es-DO" dirty="0" err="1" smtClean="0"/>
              <a:t>reestatizar</a:t>
            </a:r>
            <a:r>
              <a:rPr lang="es-DO" dirty="0" smtClean="0"/>
              <a:t> las empresas</a:t>
            </a:r>
          </a:p>
          <a:p>
            <a:endParaRPr lang="es-DO" dirty="0" smtClean="0"/>
          </a:p>
          <a:p>
            <a:r>
              <a:rPr lang="es-DO" dirty="0" smtClean="0"/>
              <a:t>Actualmente el Estado pierde más de US$1,000 millones cada año en el sector eléctrico</a:t>
            </a:r>
            <a:endParaRPr lang="es-D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2800" b="1" dirty="0" smtClean="0"/>
              <a:t>En el caso de las concesiones de carreteras</a:t>
            </a:r>
            <a:endParaRPr lang="es-DO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rmAutofit fontScale="77500" lnSpcReduction="20000"/>
          </a:bodyPr>
          <a:lstStyle/>
          <a:p>
            <a:r>
              <a:rPr lang="es-DO" dirty="0" smtClean="0"/>
              <a:t>La Ley de compras y contrataciones públicas establece los principios para concesiones, pero este tipo de contratos no está reglamentado</a:t>
            </a:r>
          </a:p>
          <a:p>
            <a:endParaRPr lang="es-DO" dirty="0" smtClean="0"/>
          </a:p>
          <a:p>
            <a:r>
              <a:rPr lang="es-DO" dirty="0" smtClean="0"/>
              <a:t>Las concesiones otorgadas han sido resultado de iniciativas privadas, no de licitación pública</a:t>
            </a:r>
          </a:p>
          <a:p>
            <a:endParaRPr lang="es-DO" dirty="0" smtClean="0"/>
          </a:p>
          <a:p>
            <a:r>
              <a:rPr lang="es-DO" dirty="0" smtClean="0"/>
              <a:t>No ha prevalecido el principio de la competencia por el mercado </a:t>
            </a:r>
          </a:p>
          <a:p>
            <a:endParaRPr lang="es-DO" dirty="0" smtClean="0"/>
          </a:p>
          <a:p>
            <a:r>
              <a:rPr lang="es-DO" dirty="0" smtClean="0"/>
              <a:t>El Estado ha conferido al inversionista la garantía de rentabilidad, por lo que el concesionario no asume los riesgos inherentes a quien gestiona un negocio propio</a:t>
            </a:r>
          </a:p>
          <a:p>
            <a:endParaRPr lang="es-DO" dirty="0" smtClean="0"/>
          </a:p>
          <a:p>
            <a:r>
              <a:rPr lang="es-DO" dirty="0" smtClean="0"/>
              <a:t>De esta manera se pierde incentivo a la eficiencia</a:t>
            </a:r>
          </a:p>
          <a:p>
            <a:endParaRPr lang="es-DO" dirty="0" smtClean="0"/>
          </a:p>
          <a:p>
            <a:endParaRPr lang="es-DO" dirty="0" smtClean="0"/>
          </a:p>
          <a:p>
            <a:endParaRPr lang="es-DO" dirty="0" smtClean="0"/>
          </a:p>
          <a:p>
            <a:endParaRPr lang="es-D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es-DO" b="1" dirty="0" smtClean="0"/>
              <a:t>En este momento, el Estado está absorbiendo subsidios millonarios</a:t>
            </a:r>
            <a:endParaRPr lang="es-D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DO" dirty="0" smtClean="0"/>
              <a:t>Una empresa que firmó un contrato para hacer una inversión en una carretera que ya existía, estuvo unos tres años cobrando el peaje sin hacer la inversión </a:t>
            </a:r>
          </a:p>
          <a:p>
            <a:endParaRPr lang="es-DO" dirty="0" smtClean="0"/>
          </a:p>
          <a:p>
            <a:r>
              <a:rPr lang="es-DO" dirty="0" smtClean="0"/>
              <a:t>Al final, para que accediera a rescindir el contrato hubo que pagarle 135 millones de dólares. </a:t>
            </a:r>
          </a:p>
          <a:p>
            <a:endParaRPr lang="es-DO" dirty="0" smtClean="0"/>
          </a:p>
          <a:p>
            <a:r>
              <a:rPr lang="es-DO" dirty="0" smtClean="0"/>
              <a:t>Otra empresa construyó una carretera relativamente pequeña (100 kilómetros y dos carriles) y de poco transito, ahora demanda subsidios (peaje sombra) previstos por US$50 millones este año.</a:t>
            </a:r>
          </a:p>
          <a:p>
            <a:endParaRPr lang="es-D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916</TotalTime>
  <Words>774</Words>
  <Application>Microsoft Office PowerPoint</Application>
  <PresentationFormat>Presentación en pantalla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Civil</vt:lpstr>
      <vt:lpstr>INVERSIONES Y ALIANZAS PÚBLICO-PRIVADAS  Algunas lecciones de la experiencia de la República Dominicana</vt:lpstr>
      <vt:lpstr>Normalmente las alianzas se hacen para restarle presión al fisco</vt:lpstr>
      <vt:lpstr>Nuestro país tiene experiencias divergentes en alianzas público-privadas para atraer inversiones</vt:lpstr>
      <vt:lpstr>El proceso de capitalización se hizo de acuerdo a lo programado</vt:lpstr>
      <vt:lpstr>La capitalización fue exitosa en algunas de las empresas industriales, generalmente pequeñas </vt:lpstr>
      <vt:lpstr>El mayor problema gira en torno a las empresas de electricidad</vt:lpstr>
      <vt:lpstr>La administración privada en las empresas de distribución eléctrica fracasó por completo</vt:lpstr>
      <vt:lpstr>En el caso de las concesiones de carreteras</vt:lpstr>
      <vt:lpstr>En este momento, el Estado está absorbiendo subsidios millonarios</vt:lpstr>
      <vt:lpstr>Muchas de las pérdidas en electricidad y en transporte son ahora fuente de inflexibilidad fiscal</vt:lpstr>
      <vt:lpstr>Se está discutiendo un Proyecto de Ley de Concesiones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Empresas públicas y privatizaciones en la República Dominicana</dc:title>
  <dc:creator>isidoro santana</dc:creator>
  <cp:lastModifiedBy>HP DV5</cp:lastModifiedBy>
  <cp:revision>69</cp:revision>
  <dcterms:created xsi:type="dcterms:W3CDTF">2013-10-28T14:39:59Z</dcterms:created>
  <dcterms:modified xsi:type="dcterms:W3CDTF">2014-10-01T07:39:19Z</dcterms:modified>
</cp:coreProperties>
</file>